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88163" cy="100187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3215"/>
    <a:srgbClr val="82582D"/>
    <a:srgbClr val="906E30"/>
    <a:srgbClr val="E94708"/>
    <a:srgbClr val="A4723A"/>
    <a:srgbClr val="664724"/>
    <a:srgbClr val="645226"/>
    <a:srgbClr val="640000"/>
    <a:srgbClr val="3E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49" y="77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69" cy="502675"/>
          </a:xfrm>
          <a:prstGeom prst="rect">
            <a:avLst/>
          </a:prstGeom>
        </p:spPr>
        <p:txBody>
          <a:bodyPr vert="horz" lIns="92450" tIns="46224" rIns="92450" bIns="4622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2" y="0"/>
            <a:ext cx="2984869" cy="502675"/>
          </a:xfrm>
          <a:prstGeom prst="rect">
            <a:avLst/>
          </a:prstGeom>
        </p:spPr>
        <p:txBody>
          <a:bodyPr vert="horz" lIns="92450" tIns="46224" rIns="92450" bIns="4622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0" tIns="46224" rIns="92450" bIns="462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7"/>
            <a:ext cx="5510530" cy="3944868"/>
          </a:xfrm>
          <a:prstGeom prst="rect">
            <a:avLst/>
          </a:prstGeom>
        </p:spPr>
        <p:txBody>
          <a:bodyPr vert="horz" lIns="92450" tIns="46224" rIns="92450" bIns="462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516041"/>
            <a:ext cx="2984869" cy="502674"/>
          </a:xfrm>
          <a:prstGeom prst="rect">
            <a:avLst/>
          </a:prstGeom>
        </p:spPr>
        <p:txBody>
          <a:bodyPr vert="horz" lIns="92450" tIns="46224" rIns="92450" bIns="4622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2" y="9516041"/>
            <a:ext cx="2984869" cy="502674"/>
          </a:xfrm>
          <a:prstGeom prst="rect">
            <a:avLst/>
          </a:prstGeom>
        </p:spPr>
        <p:txBody>
          <a:bodyPr vert="horz" lIns="92450" tIns="46224" rIns="92450" bIns="4622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1/10/2024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7"/>
            <a:ext cx="7798733" cy="10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046" y="1751240"/>
            <a:ext cx="3156409" cy="363536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2979" y="6679260"/>
            <a:ext cx="5176471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販売会開催日：</a:t>
            </a:r>
            <a:r>
              <a:rPr lang="en-US" altLang="ja-JP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1</a:t>
            </a:r>
            <a:r>
              <a:rPr lang="ja-JP" altLang="en-US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月</a:t>
            </a:r>
            <a:r>
              <a:rPr lang="en-US" altLang="ja-JP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31</a:t>
            </a:r>
            <a:r>
              <a:rPr lang="ja-JP" altLang="en-US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日（水）</a:t>
            </a:r>
            <a:endParaRPr lang="en-US" altLang="ja-JP" sz="2800" dirty="0">
              <a:solidFill>
                <a:srgbClr val="75561A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ctr"/>
            <a:r>
              <a:rPr lang="ja-JP" altLang="en-US" sz="28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午後１時～</a:t>
            </a:r>
            <a:r>
              <a:rPr lang="ja-JP" altLang="en-US" sz="2800" u="sng" dirty="0">
                <a:solidFill>
                  <a:srgbClr val="FF0000"/>
                </a:solidFill>
                <a:latin typeface="HGPSoeiKakugothicUB" pitchFamily="50" charset="-128"/>
                <a:ea typeface="HGPSoeiKakugothicUB" pitchFamily="50" charset="-128"/>
              </a:rPr>
              <a:t>午後</a:t>
            </a:r>
            <a:r>
              <a:rPr lang="en-US" altLang="ja-JP" sz="2800" u="sng" dirty="0">
                <a:solidFill>
                  <a:srgbClr val="FF0000"/>
                </a:solidFill>
                <a:latin typeface="HGPSoeiKakugothicUB" pitchFamily="50" charset="-128"/>
                <a:ea typeface="HGPSoeiKakugothicUB" pitchFamily="50" charset="-128"/>
              </a:rPr>
              <a:t>6</a:t>
            </a:r>
            <a:r>
              <a:rPr lang="ja-JP" altLang="en-US" sz="2800" u="sng" dirty="0">
                <a:solidFill>
                  <a:srgbClr val="FF0000"/>
                </a:solidFill>
                <a:latin typeface="HGPSoeiKakugothicUB" pitchFamily="50" charset="-128"/>
                <a:ea typeface="HGPSoeiKakugothicUB" pitchFamily="50" charset="-128"/>
              </a:rPr>
              <a:t>時</a:t>
            </a:r>
            <a:endParaRPr lang="en-US" altLang="ja-JP" sz="2800" u="sng" dirty="0">
              <a:solidFill>
                <a:srgbClr val="FF0000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ctr"/>
            <a:r>
              <a:rPr lang="ja-JP" altLang="en-US" sz="2400" dirty="0">
                <a:solidFill>
                  <a:srgbClr val="75561A"/>
                </a:solidFill>
                <a:latin typeface="HGPSoeiKakugothicUB" pitchFamily="50" charset="-128"/>
                <a:ea typeface="HGPSoeiKakugothicUB" pitchFamily="50" charset="-128"/>
              </a:rPr>
              <a:t>場所：憩いの園 大堰交流センター</a:t>
            </a:r>
            <a:endParaRPr lang="en-US" sz="2400" dirty="0">
              <a:solidFill>
                <a:srgbClr val="75561A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20298106">
            <a:off x="667707" y="1416181"/>
            <a:ext cx="969496" cy="36906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dirty="0">
                <a:solidFill>
                  <a:srgbClr val="613215"/>
                </a:solidFill>
                <a:latin typeface="HGPSoeiKakugothicUB" pitchFamily="50" charset="-128"/>
                <a:ea typeface="HGPSoeiKakugothicUB" pitchFamily="50" charset="-128"/>
              </a:rPr>
              <a:t>お野菜出品者大募集！</a:t>
            </a:r>
          </a:p>
          <a:p>
            <a:endParaRPr lang="en-US" sz="2300" dirty="0">
              <a:solidFill>
                <a:srgbClr val="613215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 rot="1163898">
            <a:off x="6010257" y="2171985"/>
            <a:ext cx="538609" cy="20009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US" sz="2300" dirty="0">
              <a:solidFill>
                <a:srgbClr val="613215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5585" y="155961"/>
            <a:ext cx="6244317" cy="1841408"/>
            <a:chOff x="5644542" y="412316"/>
            <a:chExt cx="1573199" cy="15732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542" y="412316"/>
              <a:ext cx="1573199" cy="1573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783589" y="661173"/>
              <a:ext cx="184731" cy="3339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157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endParaRPr>
            </a:p>
          </p:txBody>
        </p:sp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14" y="8393688"/>
            <a:ext cx="7833917" cy="25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-34914" y="9392209"/>
            <a:ext cx="794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販売数等の把握のため、</a:t>
            </a:r>
            <a:r>
              <a:rPr lang="en-US" altLang="ja-JP" sz="18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1</a:t>
            </a:r>
            <a:r>
              <a:rPr lang="en-US" sz="18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/30(</a:t>
            </a:r>
            <a:r>
              <a:rPr lang="ja-JP" altLang="en-US" sz="18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火</a:t>
            </a:r>
            <a:r>
              <a:rPr lang="en-US" sz="18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)</a:t>
            </a:r>
            <a:r>
              <a:rPr lang="ja-JP" altLang="en-US" sz="1800" b="1" u="sng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までにセンターへご連絡をお願いいたします。</a:t>
            </a:r>
            <a:endParaRPr lang="en-US" sz="1800" b="1" u="sng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165607" y="9803313"/>
            <a:ext cx="778508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[</a:t>
            </a: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お問い合せ・お申込み先］  </a:t>
            </a:r>
            <a:endParaRPr lang="en-US" altLang="ja-JP" sz="16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憩いの園大堰交流センター    </a:t>
            </a:r>
            <a:r>
              <a:rPr lang="ja-JP" altLang="en-US" sz="2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電話 </a:t>
            </a:r>
            <a:r>
              <a:rPr lang="en-US" altLang="ja-JP" sz="2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: 23-2014</a:t>
            </a:r>
            <a:r>
              <a:rPr lang="ja-JP" altLang="en-US" sz="20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　</a:t>
            </a:r>
            <a:endParaRPr lang="en-US" altLang="ja-JP" sz="12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受付時間：午前</a:t>
            </a:r>
            <a:r>
              <a:rPr lang="en-US" altLang="ja-JP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9</a:t>
            </a: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時～午後</a:t>
            </a:r>
            <a:r>
              <a:rPr lang="en-US" altLang="ja-JP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5</a:t>
            </a: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時</a:t>
            </a:r>
            <a:r>
              <a:rPr lang="en-US" altLang="ja-JP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30</a:t>
            </a: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分</a:t>
            </a:r>
            <a:r>
              <a:rPr lang="en-US" altLang="ja-JP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(</a:t>
            </a: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土日・祝除く</a:t>
            </a:r>
            <a:r>
              <a:rPr lang="en-US" altLang="ja-JP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)</a:t>
            </a:r>
            <a:endParaRPr lang="en-US" sz="16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0AD1356-59B2-1A69-33C0-EC7E2F3F526F}"/>
              </a:ext>
            </a:extLst>
          </p:cNvPr>
          <p:cNvSpPr txBox="1"/>
          <p:nvPr/>
        </p:nvSpPr>
        <p:spPr>
          <a:xfrm>
            <a:off x="936811" y="5157364"/>
            <a:ext cx="63487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5"/>
              </a:spcBef>
            </a:pPr>
            <a:r>
              <a:rPr lang="ja-JP" altLang="en-US" sz="2000" u="sng" spc="-10" dirty="0">
                <a:latin typeface="MS UI Gothic"/>
                <a:cs typeface="MS UI Gothic"/>
              </a:rPr>
              <a:t>町内の採れたて新鮮なお野菜食べてみませんか？</a:t>
            </a:r>
            <a:br>
              <a:rPr lang="en-US" altLang="ja-JP" sz="2000" u="sng" spc="-10" dirty="0">
                <a:latin typeface="MS UI Gothic"/>
                <a:cs typeface="MS UI Gothic"/>
              </a:rPr>
            </a:br>
            <a:r>
              <a:rPr lang="ja-JP" altLang="en-US" sz="2000" u="sng" dirty="0">
                <a:latin typeface="MS UI Gothic"/>
                <a:cs typeface="MS UI Gothic"/>
              </a:rPr>
              <a:t>皆さまのご来場お待ちしています！</a:t>
            </a:r>
            <a:endParaRPr lang="en-US" altLang="ja-JP" sz="2000" u="sng" dirty="0">
              <a:latin typeface="MS UI Gothic"/>
              <a:cs typeface="MS UI Gothic"/>
            </a:endParaRPr>
          </a:p>
          <a:p>
            <a:r>
              <a:rPr kumimoji="1" lang="ja-JP" altLang="en-US" sz="2000" dirty="0"/>
              <a:t>また、お野菜の出品して下さる方を募集します</a:t>
            </a:r>
            <a:r>
              <a:rPr kumimoji="1" lang="ja-JP" altLang="en-US" sz="1800" dirty="0"/>
              <a:t>。</a:t>
            </a:r>
            <a:endParaRPr kumimoji="1" lang="en-US" altLang="ja-JP" sz="1800" dirty="0"/>
          </a:p>
          <a:p>
            <a:r>
              <a:rPr kumimoji="1" lang="ja-JP" altLang="en-US" sz="2000" dirty="0"/>
              <a:t>どなたでもＯＫです！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詳細は下記をご確認ください。</a:t>
            </a:r>
            <a:r>
              <a:rPr kumimoji="1" lang="en-US" altLang="ja-JP" sz="2000" dirty="0"/>
              <a:t>)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15565" y="186334"/>
            <a:ext cx="1377425" cy="9115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21813" y="181966"/>
            <a:ext cx="54354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100" dirty="0"/>
              <a:t>野菜販売会</a:t>
            </a:r>
            <a:endParaRPr kumimoji="1" lang="en-US" altLang="ja-JP" sz="5100" dirty="0"/>
          </a:p>
          <a:p>
            <a:pPr algn="ctr"/>
            <a:r>
              <a:rPr kumimoji="1" lang="ja-JP" altLang="en-US" sz="5100" dirty="0"/>
              <a:t>おおぜきマルシェ</a:t>
            </a:r>
          </a:p>
        </p:txBody>
      </p:sp>
      <p:sp>
        <p:nvSpPr>
          <p:cNvPr id="9" name="テキスト ボックス 8"/>
          <p:cNvSpPr txBox="1"/>
          <p:nvPr/>
        </p:nvSpPr>
        <p:spPr>
          <a:xfrm rot="1209984">
            <a:off x="5540875" y="1298032"/>
            <a:ext cx="1046440" cy="55197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613215"/>
                </a:solidFill>
              </a:rPr>
              <a:t>大刀洗町の</a:t>
            </a:r>
            <a:endParaRPr kumimoji="1" lang="en-US" altLang="ja-JP" sz="2800" b="1" dirty="0">
              <a:solidFill>
                <a:srgbClr val="613215"/>
              </a:solidFill>
            </a:endParaRPr>
          </a:p>
          <a:p>
            <a:r>
              <a:rPr lang="ja-JP" altLang="en-US" sz="2800" b="1" dirty="0">
                <a:solidFill>
                  <a:srgbClr val="613215"/>
                </a:solidFill>
              </a:rPr>
              <a:t>　　</a:t>
            </a:r>
            <a:r>
              <a:rPr kumimoji="1" lang="ja-JP" altLang="en-US" sz="2800" b="1" dirty="0">
                <a:solidFill>
                  <a:srgbClr val="613215"/>
                </a:solidFill>
              </a:rPr>
              <a:t>お野菜食べてますか？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7A324853-5FD1-26E0-F484-76C99B283A95}"/>
              </a:ext>
            </a:extLst>
          </p:cNvPr>
          <p:cNvSpPr/>
          <p:nvPr/>
        </p:nvSpPr>
        <p:spPr>
          <a:xfrm>
            <a:off x="1317488" y="8470293"/>
            <a:ext cx="5216603" cy="54680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1439340" y="8483372"/>
            <a:ext cx="497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お野菜を出品・搬入いただける方へ</a:t>
            </a:r>
            <a:endParaRPr lang="en-US" sz="2400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55AC76AB-D81C-9E83-E4ED-AA7B3A2254A7}"/>
              </a:ext>
            </a:extLst>
          </p:cNvPr>
          <p:cNvSpPr/>
          <p:nvPr/>
        </p:nvSpPr>
        <p:spPr>
          <a:xfrm>
            <a:off x="5341455" y="6528094"/>
            <a:ext cx="2385273" cy="1635533"/>
          </a:xfrm>
          <a:prstGeom prst="wedgeRoundRectCallout">
            <a:avLst>
              <a:gd name="adj1" fmla="val -88088"/>
              <a:gd name="adj2" fmla="val 697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900" b="1" u="sng" dirty="0">
                <a:solidFill>
                  <a:srgbClr val="FF0000"/>
                </a:solidFill>
              </a:rPr>
              <a:t>午後</a:t>
            </a:r>
            <a:r>
              <a:rPr lang="en-US" altLang="ja-JP" sz="1900" b="1" u="sng" dirty="0">
                <a:solidFill>
                  <a:srgbClr val="FF0000"/>
                </a:solidFill>
              </a:rPr>
              <a:t>6</a:t>
            </a:r>
            <a:r>
              <a:rPr lang="ja-JP" altLang="en-US" sz="1900" b="1" u="sng" dirty="0">
                <a:solidFill>
                  <a:srgbClr val="FF0000"/>
                </a:solidFill>
              </a:rPr>
              <a:t>時</a:t>
            </a:r>
            <a:r>
              <a:rPr lang="ja-JP" altLang="en-US" sz="1900" b="1" dirty="0">
                <a:solidFill>
                  <a:sysClr val="windowText" lastClr="000000"/>
                </a:solidFill>
              </a:rPr>
              <a:t>まで開店！</a:t>
            </a:r>
            <a:endParaRPr kumimoji="1" lang="en-US" altLang="ja-JP" sz="1900" b="1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ysClr val="windowText" lastClr="000000"/>
                </a:solidFill>
              </a:rPr>
              <a:t>お仕事終わりに</a:t>
            </a:r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b="1" dirty="0">
                <a:solidFill>
                  <a:sysClr val="windowText" lastClr="000000"/>
                </a:solidFill>
              </a:rPr>
              <a:t>ぜひお立ち寄りください！</a:t>
            </a:r>
            <a:endParaRPr kumimoji="1" lang="ja-JP" alt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id="{FB30A6DB-D856-8A0D-0238-6503738A0DA4}"/>
              </a:ext>
            </a:extLst>
          </p:cNvPr>
          <p:cNvSpPr txBox="1"/>
          <p:nvPr/>
        </p:nvSpPr>
        <p:spPr>
          <a:xfrm>
            <a:off x="1294987" y="9001220"/>
            <a:ext cx="794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※</a:t>
            </a:r>
            <a:r>
              <a:rPr lang="ja-JP" altLang="en-US" sz="18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お野菜の売り上げは全額、出品者へお渡しいたします。</a:t>
            </a:r>
            <a:endParaRPr lang="en-US" sz="18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169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HGPSoeiKakugothicUB</vt:lpstr>
      <vt:lpstr>MS PGothic</vt:lpstr>
      <vt:lpstr>MS UI Gothic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2016-07-22T03:53:20Z</dcterms:created>
  <dcterms:modified xsi:type="dcterms:W3CDTF">2024-01-10T01:48:36Z</dcterms:modified>
</cp:coreProperties>
</file>